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66" r:id="rId10"/>
    <p:sldId id="267" r:id="rId11"/>
    <p:sldId id="275" r:id="rId12"/>
    <p:sldId id="273" r:id="rId13"/>
    <p:sldId id="274" r:id="rId14"/>
    <p:sldId id="272" r:id="rId15"/>
    <p:sldId id="268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0C1B5-39FE-4949-B73C-0E9E3FA8F75B}" type="datetimeFigureOut">
              <a:rPr lang="es-ES" smtClean="0"/>
              <a:t>17/11/2014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88C87-ECAF-4420-86A0-3010F6BAB3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0508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13B83-FAA0-4FB6-90A1-D658F1F4DEFA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6F258-2D0E-4D36-8D92-6A0D328BA2C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413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6F258-2D0E-4D36-8D92-6A0D328BA2CD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71E0052-1FC3-4594-9092-581054A39134}" type="datetimeFigureOut">
              <a:rPr lang="es-MX" smtClean="0"/>
              <a:pPr/>
              <a:t>17/11/2014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8747D33-9491-49D7-B352-DBF2AB5940D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eesa.pue-mx.com/productos.aspx?id=28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asifunciona.com/electrotecnia/af_circuito/af_circuito_3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engua-y-literatura.glosario.net/terminos-filosoficos/potencia-5983.html" TargetMode="External"/><Relationship Id="rId2" Type="http://schemas.openxmlformats.org/officeDocument/2006/relationships/hyperlink" Target="http://energia.glosario.net/energia-domestica/sobrecarga-622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359898"/>
            <a:ext cx="7795592" cy="1472184"/>
          </a:xfrm>
        </p:spPr>
        <p:txBody>
          <a:bodyPr/>
          <a:lstStyle/>
          <a:p>
            <a:r>
              <a:rPr lang="es-MX" b="1" dirty="0" smtClean="0"/>
              <a:t>Interruptor Termo-magnético</a:t>
            </a:r>
            <a:endParaRPr lang="es-MX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132856"/>
            <a:ext cx="7632587" cy="2714644"/>
          </a:xfrm>
        </p:spPr>
        <p:txBody>
          <a:bodyPr>
            <a:normAutofit/>
          </a:bodyPr>
          <a:lstStyle/>
          <a:p>
            <a:pPr algn="just"/>
            <a:r>
              <a:rPr lang="es-MX" sz="3200" dirty="0" smtClean="0"/>
              <a:t>Es un dispositivo que nos permite conectar o desconectar la alimentación ya sea en condiciones normales o anormales (de falla), además de proveernos de protección (térmica y magnética ).</a:t>
            </a:r>
            <a:endParaRPr lang="es-MX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015054" cy="914400"/>
          </a:xfrm>
        </p:spPr>
        <p:txBody>
          <a:bodyPr/>
          <a:lstStyle/>
          <a:p>
            <a:r>
              <a:rPr lang="es-MX" dirty="0" smtClean="0"/>
              <a:t>DISPARO MAGNÉTICO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357298"/>
            <a:ext cx="8103274" cy="257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   Para grandes corrientes de falla se adiciona un solenoide magnético que es el camino de la corriente a través del interruptor, este atrae una armadura magnética para provocar el disparo del interruptor. </a:t>
            </a:r>
          </a:p>
          <a:p>
            <a:endParaRPr lang="es-MX" dirty="0"/>
          </a:p>
        </p:txBody>
      </p:sp>
      <p:pic>
        <p:nvPicPr>
          <p:cNvPr id="24578" name="Picture 2" descr="magnetic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143380"/>
            <a:ext cx="407631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mag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4044019"/>
            <a:ext cx="4500562" cy="262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63884" cy="1630534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dirty="0" smtClean="0"/>
              <a:t>CARACTERÍSTICAS DE TERMOMAGNÉTICOS (Curvas de Disparo)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20180" y="2204864"/>
            <a:ext cx="8390166" cy="45029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MX" sz="2900" b="1" dirty="0" smtClean="0"/>
              <a:t>    </a:t>
            </a:r>
            <a:r>
              <a:rPr lang="es-MX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Más antiguos           Normalizados </a:t>
            </a:r>
            <a:r>
              <a:rPr lang="es-MX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s-MX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                                  Límites de </a:t>
            </a:r>
          </a:p>
          <a:p>
            <a:pPr>
              <a:buNone/>
            </a:pPr>
            <a:r>
              <a:rPr lang="es-MX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EN 60898 y 60947                              desconexión</a:t>
            </a:r>
          </a:p>
          <a:p>
            <a:pPr>
              <a:spcBef>
                <a:spcPts val="1800"/>
              </a:spcBef>
              <a:buNone/>
            </a:pPr>
            <a:r>
              <a:rPr lang="es-MX" b="1" dirty="0" smtClean="0"/>
              <a:t>       L</a:t>
            </a:r>
            <a:r>
              <a:rPr lang="es-MX" dirty="0" smtClean="0"/>
              <a:t> </a:t>
            </a:r>
            <a:r>
              <a:rPr lang="es-MX" b="1" dirty="0" smtClean="0"/>
              <a:t>................................................................................... ... Entre 2,4 y 3,5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U ......................................................................................Entre 3,5 y 8,0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G ......................................................................................Entre 7,0 y 10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B ..............................  Entre 3 y 5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C ............................... Entre 5 y 10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D ................................Entre 10 y 20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MA ...........................  Fijo a 12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  Z ................................Entre 2,4 y 3,6 In </a:t>
            </a:r>
          </a:p>
          <a:p>
            <a:pPr>
              <a:spcBef>
                <a:spcPts val="1200"/>
              </a:spcBef>
              <a:buNone/>
            </a:pPr>
            <a:r>
              <a:rPr lang="es-MX" b="1" dirty="0" smtClean="0"/>
              <a:t>     ICP-M ..................................................................................Entre 5 y 8 In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Picture 3" descr="tdispa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95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urvasdispa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036" y="928670"/>
            <a:ext cx="9109964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371600" y="21720"/>
            <a:ext cx="7772400" cy="914400"/>
          </a:xfrm>
        </p:spPr>
        <p:txBody>
          <a:bodyPr/>
          <a:lstStyle/>
          <a:p>
            <a:r>
              <a:rPr lang="es-MX" dirty="0" smtClean="0"/>
              <a:t>Curvas de Disparo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magen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5000" contrast="-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75294" y="1844824"/>
            <a:ext cx="8268705" cy="445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Partes de </a:t>
            </a:r>
            <a:r>
              <a:rPr lang="es-MX" dirty="0" err="1" smtClean="0"/>
              <a:t>Termomagnético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28636"/>
            <a:ext cx="7772400" cy="914400"/>
          </a:xfrm>
        </p:spPr>
        <p:txBody>
          <a:bodyPr/>
          <a:lstStyle/>
          <a:p>
            <a:r>
              <a:rPr lang="es-MX" b="1" dirty="0" smtClean="0"/>
              <a:t>Capacidad </a:t>
            </a:r>
            <a:r>
              <a:rPr lang="es-MX" b="1" dirty="0" err="1" smtClean="0"/>
              <a:t>Interruptiva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764704"/>
            <a:ext cx="7860926" cy="2074068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  Es la máxima capacidad de corriente que corto circuito que puede ser interrumpida sin que el interruptor sufra daño físico alguno.</a:t>
            </a:r>
          </a:p>
          <a:p>
            <a:pPr>
              <a:buNone/>
            </a:pPr>
            <a:endParaRPr lang="es-MX" dirty="0"/>
          </a:p>
        </p:txBody>
      </p:sp>
      <p:pic>
        <p:nvPicPr>
          <p:cNvPr id="25604" name="Picture 4" descr="http://safe-img02.olx.com.mx/ui/5/66/30/1270914888_87066630_4-Termomagneticos-Square-D-100-400-y-600-amp-a-precio-de-oferta-Electronica-12709148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7" y="2823710"/>
            <a:ext cx="5376090" cy="40342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APLICACIONES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47512" y="1268760"/>
            <a:ext cx="8174142" cy="34290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MX" dirty="0" smtClean="0"/>
              <a:t>   Los interruptores con corrientes nominales desde 15 hasta 100A, tienen importantes aplicaciones en combinación con arrancadores, centros de control de motores, tableros de distribución y control, protección en máquinas y herramientas, así como en la protección de circuitos de distribución y fuerza.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7252" y="188640"/>
            <a:ext cx="8172432" cy="914400"/>
          </a:xfrm>
        </p:spPr>
        <p:txBody>
          <a:bodyPr>
            <a:normAutofit/>
          </a:bodyPr>
          <a:lstStyle/>
          <a:p>
            <a:r>
              <a:rPr lang="es-MX" sz="3400" dirty="0" smtClean="0"/>
              <a:t>Clasificación de los </a:t>
            </a:r>
            <a:r>
              <a:rPr lang="es-MX" sz="3400" dirty="0" err="1" smtClean="0"/>
              <a:t>Termomagnéticos</a:t>
            </a:r>
            <a:endParaRPr lang="es-MX" sz="34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755576" y="1052736"/>
            <a:ext cx="8245580" cy="187619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/>
              <a:t>    Se clasifican según el numero de polos: </a:t>
            </a:r>
          </a:p>
          <a:p>
            <a:pPr>
              <a:buNone/>
            </a:pPr>
            <a:r>
              <a:rPr lang="es-MX" dirty="0" smtClean="0"/>
              <a:t>    Unipolares, bipolares, </a:t>
            </a:r>
            <a:r>
              <a:rPr lang="es-MX" dirty="0" err="1" smtClean="0"/>
              <a:t>tripolares</a:t>
            </a:r>
            <a:r>
              <a:rPr lang="es-MX" dirty="0" smtClean="0"/>
              <a:t> y </a:t>
            </a:r>
            <a:r>
              <a:rPr lang="es-MX" dirty="0" err="1" smtClean="0"/>
              <a:t>tetrapolares</a:t>
            </a:r>
            <a:r>
              <a:rPr lang="es-MX" dirty="0" smtClean="0"/>
              <a:t>. Estos últimos se utilizan para redes trifásicas con neutro.</a:t>
            </a:r>
            <a:endParaRPr lang="es-MX" dirty="0"/>
          </a:p>
        </p:txBody>
      </p:sp>
      <p:pic>
        <p:nvPicPr>
          <p:cNvPr id="26626" name="Picture 2" descr="http://t3.gstatic.com/images?q=tbn:ANd9GcSKFZ8rDb-nhfjFvWvt9hOc8PxnB04Uem36jMY6w4krRs2FiHCJww&amp;t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928934"/>
            <a:ext cx="3250425" cy="3000372"/>
          </a:xfrm>
          <a:prstGeom prst="rect">
            <a:avLst/>
          </a:prstGeom>
          <a:noFill/>
        </p:spPr>
      </p:pic>
      <p:pic>
        <p:nvPicPr>
          <p:cNvPr id="7" name="6 Imagen" descr="http://www.gentixs.com/images/abb_interruptor_termomagnetico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714752"/>
            <a:ext cx="52149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7772400" cy="914400"/>
          </a:xfrm>
        </p:spPr>
        <p:txBody>
          <a:bodyPr/>
          <a:lstStyle/>
          <a:p>
            <a:pPr algn="ctr"/>
            <a:r>
              <a:rPr lang="es-MX" dirty="0" smtClean="0"/>
              <a:t>Gracias y Buena Suerte</a:t>
            </a:r>
            <a:endParaRPr lang="es-MX" dirty="0"/>
          </a:p>
        </p:txBody>
      </p:sp>
      <p:pic>
        <p:nvPicPr>
          <p:cNvPr id="27652" name="Picture 4" descr="magnetotermic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000107"/>
            <a:ext cx="6858048" cy="5957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15370" cy="1643074"/>
          </a:xfrm>
        </p:spPr>
        <p:txBody>
          <a:bodyPr/>
          <a:lstStyle/>
          <a:p>
            <a:pPr algn="ctr"/>
            <a:r>
              <a:rPr lang="es-MX" dirty="0" smtClean="0"/>
              <a:t>CARACTERISTICAS </a:t>
            </a:r>
            <a:br>
              <a:rPr lang="es-MX" dirty="0" smtClean="0"/>
            </a:br>
            <a:r>
              <a:rPr lang="es-MX" dirty="0" smtClean="0"/>
              <a:t>DE PROTECCION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060848"/>
            <a:ext cx="8245580" cy="158246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dirty="0" smtClean="0"/>
              <a:t>    Las principales características  de protección contra corto circuito y sobrecarga.</a:t>
            </a:r>
          </a:p>
          <a:p>
            <a:pPr>
              <a:buNone/>
            </a:pPr>
            <a:r>
              <a:rPr lang="es-MX" dirty="0" smtClean="0"/>
              <a:t>      </a:t>
            </a:r>
            <a:endParaRPr lang="es-MX" dirty="0"/>
          </a:p>
        </p:txBody>
      </p:sp>
      <p:pic>
        <p:nvPicPr>
          <p:cNvPr id="4" name="ctl00_ContentPlaceHolder1_ControlProductos1_ProductosDataList_ctl04_Image1" descr="http://www.seesa.pue-mx.com/archivosempresas/www.seesa.pue-mx.com/INTERRUPTOR-TEMOMAGNETICO-A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357562"/>
            <a:ext cx="257176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http://www.sodimac.com.pe/uploads/producto/217689_C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3357562"/>
            <a:ext cx="2794020" cy="279402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42849" bIns="4284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Un </a:t>
            </a:r>
            <a:r>
              <a:rPr kumimoji="0" lang="es-MX" sz="900" b="1" i="0" u="none" strike="noStrike" cap="none" normalizeH="0" baseline="0" smtClean="0">
                <a:ln>
                  <a:noFill/>
                </a:ln>
                <a:solidFill>
                  <a:srgbClr val="002596"/>
                </a:solidFill>
                <a:effectLst/>
                <a:latin typeface="Arial" pitchFamily="34" charset="0"/>
                <a:cs typeface="Arial" pitchFamily="34" charset="0"/>
              </a:rPr>
              <a:t>cortocircuito</a:t>
            </a:r>
            <a:r>
              <a:rPr kumimoji="0" lang="es-MX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se produce cuando la resistencia de un circuito eléctrico es muy pequeña, provocando que el valor de la corriente que circula sea excesivamente grande, debido a esto se puede llegar a producir la rotura de la fuente o la destrucción de los cables.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Veamos con un ejemplo:</a:t>
            </a:r>
            <a:b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s-MX" sz="7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914400"/>
          </a:xfrm>
        </p:spPr>
        <p:txBody>
          <a:bodyPr/>
          <a:lstStyle/>
          <a:p>
            <a:r>
              <a:rPr lang="es-MX" dirty="0" smtClean="0"/>
              <a:t>Corto Circuito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071546"/>
            <a:ext cx="8389596" cy="24288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i="1" dirty="0" smtClean="0"/>
              <a:t>   Es producido por la unión accidental de dos  cables o conductores de polaridades diferentes. E</a:t>
            </a:r>
            <a:r>
              <a:rPr lang="es-MX" dirty="0" smtClean="0"/>
              <a:t>sto provoca una elevación brusca de la intensidad de la corriente y un incremento violentamente excesivo de calor en el cable.</a:t>
            </a:r>
            <a:endParaRPr lang="es-MX" i="1" dirty="0" smtClean="0"/>
          </a:p>
          <a:p>
            <a:pPr>
              <a:buNone/>
            </a:pPr>
            <a:endParaRPr lang="es-MX" dirty="0" smtClean="0"/>
          </a:p>
        </p:txBody>
      </p:sp>
      <p:pic>
        <p:nvPicPr>
          <p:cNvPr id="19458" name="Picture 2" descr="http://www.asifunciona.com/electrotecnia/af_circuito/img_circuito/circ_000012_10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857628"/>
            <a:ext cx="2950674" cy="2714620"/>
          </a:xfrm>
          <a:prstGeom prst="rect">
            <a:avLst/>
          </a:prstGeom>
          <a:noFill/>
        </p:spPr>
      </p:pic>
      <p:pic>
        <p:nvPicPr>
          <p:cNvPr id="5" name="Picture 2" descr="http://upload.wikimedia.org/wikipedia/commons/thumb/7/73/Kurzschluss_12V20A.jpg/220px-Kurzschluss_12V20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9" y="3714752"/>
            <a:ext cx="4190995" cy="3143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88640"/>
            <a:ext cx="8316416" cy="30003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/>
              <a:t>     La temperatura que produce el incremento de la intensidad de corriente en ampere cuando ocurre un cortocircuito es tan grande que puede llegar a derretir el forro aislante de los cables o conductores, quemar el dispositivo o equipo de que se trate si éste se produce en su interior, o llegar, incluso, a producir un incendio.</a:t>
            </a:r>
          </a:p>
          <a:p>
            <a:endParaRPr lang="es-MX" dirty="0"/>
          </a:p>
        </p:txBody>
      </p:sp>
      <p:pic>
        <p:nvPicPr>
          <p:cNvPr id="18434" name="Picture 2" descr="http://t1.gstatic.com/images?q=tbn:ANd9GcRZpqbC04otVUwOWOqwtVcZahesqXDQEdNvcw_Ky7Wknftjyuv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714752"/>
            <a:ext cx="4033066" cy="2928958"/>
          </a:xfrm>
          <a:prstGeom prst="rect">
            <a:avLst/>
          </a:prstGeom>
          <a:noFill/>
        </p:spPr>
      </p:pic>
      <p:pic>
        <p:nvPicPr>
          <p:cNvPr id="18436" name="Picture 4" descr="http://t2.gstatic.com/images?q=tbn:ANd9GcTO8XQJh7txeHSE3SnV9C5cTJSjt_D0iVcLoV2xTA0dBpCInJw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5093" y="3286124"/>
            <a:ext cx="2678907" cy="3571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72345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Sobrecarga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764704"/>
            <a:ext cx="8460432" cy="35004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dirty="0" smtClean="0"/>
              <a:t>   Se dice que en un circuito o instalación hay </a:t>
            </a:r>
            <a:r>
              <a:rPr lang="es-MX" dirty="0" smtClean="0">
                <a:hlinkClick r:id="rId2"/>
              </a:rPr>
              <a:t>sobrecarga</a:t>
            </a:r>
            <a:r>
              <a:rPr lang="es-MX" dirty="0" smtClean="0"/>
              <a:t> o está sobrecargada, cuando la suma de la </a:t>
            </a:r>
            <a:r>
              <a:rPr lang="es-MX" dirty="0" smtClean="0">
                <a:hlinkClick r:id="rId3"/>
              </a:rPr>
              <a:t>potencia</a:t>
            </a:r>
            <a:r>
              <a:rPr lang="es-MX" dirty="0" smtClean="0"/>
              <a:t> de los aparatos que están a él conectados, es superior a la </a:t>
            </a:r>
            <a:r>
              <a:rPr lang="es-MX" dirty="0" smtClean="0">
                <a:hlinkClick r:id="rId3"/>
              </a:rPr>
              <a:t>potencia</a:t>
            </a:r>
            <a:r>
              <a:rPr lang="es-MX" dirty="0" smtClean="0"/>
              <a:t> para la cual está diseñado el circuito de la instalación.</a:t>
            </a:r>
          </a:p>
          <a:p>
            <a:pPr>
              <a:buNone/>
            </a:pPr>
            <a:r>
              <a:rPr lang="es-MX" dirty="0" smtClean="0"/>
              <a:t>     Cuando tu consumo en corriente eléctrica supera los límites establecidos en tu instalación o equipo eléctrico. </a:t>
            </a:r>
            <a:endParaRPr lang="es-MX" dirty="0"/>
          </a:p>
        </p:txBody>
      </p:sp>
      <p:pic>
        <p:nvPicPr>
          <p:cNvPr id="23554" name="Picture 2" descr="http://t1.gstatic.com/images?q=tbn:ANd9GcQjmICrKHJDAfzO3s-U1cdwBJWCE26Q71nPYDj3IFt44fpGg9RvJ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19845" y="4143380"/>
            <a:ext cx="3624156" cy="2714620"/>
          </a:xfrm>
          <a:prstGeom prst="rect">
            <a:avLst/>
          </a:prstGeom>
          <a:noFill/>
        </p:spPr>
      </p:pic>
      <p:pic>
        <p:nvPicPr>
          <p:cNvPr id="23556" name="Picture 4" descr="http://thumbs.dreamstime.com/thumblarge_360/12335509553588M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35696" y="4116727"/>
            <a:ext cx="2334573" cy="2714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85728"/>
            <a:ext cx="8389026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   Cuando un circuito esta sobrecargado, los conductores se calientan y si continúa la misma situación, el material aislante se derretirá y quemara. Como la mayor parte del alambrado se encuentra por dentro de las paredes, no se necesita mucha imaginación para entender que se producirá un incendio.</a:t>
            </a:r>
            <a:endParaRPr lang="es-MX" dirty="0"/>
          </a:p>
        </p:txBody>
      </p:sp>
      <p:pic>
        <p:nvPicPr>
          <p:cNvPr id="22530" name="Picture 2" descr="http://t3.gstatic.com/images?q=tbn:ANd9GcQGagUWEoUyXUvn7y0Rn1m75tQjq3hZIYxyQermpp2Nd4rYmfjwz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857628"/>
            <a:ext cx="4005649" cy="3000372"/>
          </a:xfrm>
          <a:prstGeom prst="rect">
            <a:avLst/>
          </a:prstGeom>
          <a:noFill/>
        </p:spPr>
      </p:pic>
      <p:pic>
        <p:nvPicPr>
          <p:cNvPr id="22532" name="Picture 4" descr="http://t0.gstatic.com/images?q=tbn:ANd9GcRwttPVG7ppRCH9Io_ohTJpPc0cnr7vUHX1xmH8vje8E0UfBBRdn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9550" y="3857628"/>
            <a:ext cx="4073044" cy="3000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14290"/>
            <a:ext cx="5242904" cy="914400"/>
          </a:xfrm>
        </p:spPr>
        <p:txBody>
          <a:bodyPr/>
          <a:lstStyle/>
          <a:p>
            <a:r>
              <a:rPr lang="es-MX" dirty="0" smtClean="0"/>
              <a:t>Ejemplo Real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6966" y="978339"/>
            <a:ext cx="8409530" cy="30221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dirty="0" smtClean="0"/>
              <a:t>   Cuando te excedes en mantener en uso o encendidos muchos aparatos eléctricos, llega el momento que rebasas el límite de consumo y fundes los fusibles  por exceso de corriente consumida se refleja en calentamiento y por eso se derriten los fusibles.</a:t>
            </a:r>
          </a:p>
          <a:p>
            <a:pPr>
              <a:buNone/>
            </a:pPr>
            <a:r>
              <a:rPr lang="es-MX" dirty="0" smtClean="0"/>
              <a:t>      Los motores eléctricos o aparatos domésticos, que tienen un límite de peso (corriente eléctrica), para no exceder su propio consumo eléctrico, en algunos casos se bloquean o interrumpen.</a:t>
            </a:r>
            <a:endParaRPr lang="es-MX" dirty="0"/>
          </a:p>
        </p:txBody>
      </p:sp>
      <p:pic>
        <p:nvPicPr>
          <p:cNvPr id="21506" name="Picture 2" descr="http://www.interempresas.net/FotosArtProductos/P162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195415"/>
            <a:ext cx="2214578" cy="2734047"/>
          </a:xfrm>
          <a:prstGeom prst="rect">
            <a:avLst/>
          </a:prstGeom>
          <a:noFill/>
        </p:spPr>
      </p:pic>
      <p:pic>
        <p:nvPicPr>
          <p:cNvPr id="21508" name="Picture 4" descr="http://t1.gstatic.com/images?q=tbn:ANd9GcTJYcXSFSG4xN3i3Vc4KYLKu19jOImf-pwhgUSuui2mZ8nX8mAm2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00503"/>
            <a:ext cx="3214710" cy="28380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8015318" cy="13453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PRINCIPIO DE OPERACIÓN DEL TERMOMAGNETICO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2212188"/>
            <a:ext cx="7872442" cy="1359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    Su principio de operación del dispositivo de </a:t>
            </a:r>
            <a:r>
              <a:rPr lang="es-MX" dirty="0" smtClean="0">
                <a:solidFill>
                  <a:srgbClr val="FFC000"/>
                </a:solidFill>
              </a:rPr>
              <a:t>disparo</a:t>
            </a:r>
            <a:r>
              <a:rPr lang="es-MX" dirty="0" smtClean="0"/>
              <a:t> es del tipo </a:t>
            </a:r>
            <a:r>
              <a:rPr lang="es-MX" dirty="0" err="1" smtClean="0"/>
              <a:t>termomagnético</a:t>
            </a:r>
            <a:r>
              <a:rPr lang="es-MX" dirty="0" smtClean="0"/>
              <a:t>. </a:t>
            </a:r>
          </a:p>
        </p:txBody>
      </p:sp>
      <p:pic>
        <p:nvPicPr>
          <p:cNvPr id="4" name="3 Imagen" descr="http://www.gentixs.com/images/abb_interruptor_termomagnetic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786190"/>
            <a:ext cx="600079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4388" y="214290"/>
            <a:ext cx="5441828" cy="766438"/>
          </a:xfrm>
        </p:spPr>
        <p:txBody>
          <a:bodyPr/>
          <a:lstStyle/>
          <a:p>
            <a:r>
              <a:rPr lang="es-MX" dirty="0" smtClean="0"/>
              <a:t>DISPARO TERMICO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28670"/>
            <a:ext cx="8389026" cy="3143272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La circulación de la corriente es a través de una tira bimetálica, la resistencia de la tira bimetálica desarrolla calor  el cual origina que el </a:t>
            </a:r>
            <a:r>
              <a:rPr lang="es-MX" dirty="0" err="1" smtClean="0"/>
              <a:t>bimetal</a:t>
            </a:r>
            <a:r>
              <a:rPr lang="es-MX" dirty="0" smtClean="0"/>
              <a:t> se incline hasta que su movimiento sea lo suficiente  para activar el mecanismo y permitir que el interruptor opere.     </a:t>
            </a:r>
          </a:p>
          <a:p>
            <a:endParaRPr lang="es-MX" dirty="0"/>
          </a:p>
        </p:txBody>
      </p:sp>
      <p:pic>
        <p:nvPicPr>
          <p:cNvPr id="20481" name="Picture 1" descr="termic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4143380"/>
            <a:ext cx="453041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 descr="ter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58" y="4071942"/>
            <a:ext cx="4214842" cy="24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543</TotalTime>
  <Words>571</Words>
  <Application>Microsoft Office PowerPoint</Application>
  <PresentationFormat>Presentación en pantalla (4:3)</PresentationFormat>
  <Paragraphs>46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Solsticio</vt:lpstr>
      <vt:lpstr>Interruptor Termo-magnético</vt:lpstr>
      <vt:lpstr>CARACTERISTICAS  DE PROTECCION</vt:lpstr>
      <vt:lpstr>Corto Circuito</vt:lpstr>
      <vt:lpstr>Presentación de PowerPoint</vt:lpstr>
      <vt:lpstr>Sobrecarga</vt:lpstr>
      <vt:lpstr>Presentación de PowerPoint</vt:lpstr>
      <vt:lpstr>Ejemplo Real</vt:lpstr>
      <vt:lpstr>PRINCIPIO DE OPERACIÓN DEL TERMOMAGNETICO</vt:lpstr>
      <vt:lpstr>DISPARO TERMICO</vt:lpstr>
      <vt:lpstr>DISPARO MAGNÉTICO</vt:lpstr>
      <vt:lpstr>CARACTERÍSTICAS DE TERMOMAGNÉTICOS (Curvas de Disparo)</vt:lpstr>
      <vt:lpstr>Presentación de PowerPoint</vt:lpstr>
      <vt:lpstr>Curvas de Disparo</vt:lpstr>
      <vt:lpstr>Partes de Termomagnético</vt:lpstr>
      <vt:lpstr>Capacidad Interruptiva</vt:lpstr>
      <vt:lpstr>APLICACIONES</vt:lpstr>
      <vt:lpstr>Clasificación de los Termomagnéticos</vt:lpstr>
      <vt:lpstr>Gracias y Buena Suerte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Interruptor Termomagnetico</dc:title>
  <dc:creator>Andres</dc:creator>
  <cp:lastModifiedBy>Andy</cp:lastModifiedBy>
  <cp:revision>43</cp:revision>
  <dcterms:created xsi:type="dcterms:W3CDTF">2012-09-06T15:33:54Z</dcterms:created>
  <dcterms:modified xsi:type="dcterms:W3CDTF">2014-11-18T01:05:17Z</dcterms:modified>
</cp:coreProperties>
</file>